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73" r:id="rId5"/>
    <p:sldId id="282" r:id="rId6"/>
    <p:sldId id="280" r:id="rId7"/>
    <p:sldId id="265" r:id="rId8"/>
    <p:sldId id="268" r:id="rId9"/>
    <p:sldId id="291" r:id="rId10"/>
    <p:sldId id="301" r:id="rId11"/>
    <p:sldId id="276" r:id="rId12"/>
    <p:sldId id="283" r:id="rId13"/>
    <p:sldId id="294" r:id="rId14"/>
    <p:sldId id="292" r:id="rId15"/>
    <p:sldId id="296" r:id="rId16"/>
    <p:sldId id="299" r:id="rId17"/>
    <p:sldId id="288" r:id="rId18"/>
    <p:sldId id="298" r:id="rId19"/>
    <p:sldId id="293" r:id="rId20"/>
    <p:sldId id="297" r:id="rId21"/>
    <p:sldId id="289" r:id="rId22"/>
    <p:sldId id="290" r:id="rId23"/>
    <p:sldId id="30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s" id="{F29CA923-8405-9841-BC8E-80C16114C734}">
          <p14:sldIdLst>
            <p14:sldId id="273"/>
            <p14:sldId id="282"/>
            <p14:sldId id="280"/>
            <p14:sldId id="265"/>
            <p14:sldId id="268"/>
            <p14:sldId id="291"/>
            <p14:sldId id="301"/>
            <p14:sldId id="276"/>
            <p14:sldId id="283"/>
            <p14:sldId id="294"/>
            <p14:sldId id="292"/>
            <p14:sldId id="296"/>
            <p14:sldId id="299"/>
            <p14:sldId id="288"/>
            <p14:sldId id="298"/>
            <p14:sldId id="293"/>
            <p14:sldId id="297"/>
            <p14:sldId id="289"/>
          </p14:sldIdLst>
        </p14:section>
        <p14:section name="Sales Presentation" id="{6344A963-D4B3-2C42-936F-A22B6EE1DD08}">
          <p14:sldIdLst>
            <p14:sldId id="290"/>
          </p14:sldIdLst>
        </p14:section>
        <p14:section name="Disclaimer" id="{75557072-C408-9E4F-ABD6-1F9EA0F0948C}">
          <p14:sldIdLst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F"/>
    <a:srgbClr val="E77C22"/>
    <a:srgbClr val="477691"/>
    <a:srgbClr val="95B593"/>
    <a:srgbClr val="DBA8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9" autoAdjust="0"/>
    <p:restoredTop sz="95280" autoAdjust="0"/>
  </p:normalViewPr>
  <p:slideViewPr>
    <p:cSldViewPr snapToGrid="0" snapToObjects="1">
      <p:cViewPr varScale="1">
        <p:scale>
          <a:sx n="48" d="100"/>
          <a:sy n="48" d="100"/>
        </p:scale>
        <p:origin x="100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Workbook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Workbook3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E5-4D2C-82AA-6CAB9BBA7F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E5-4D2C-82AA-6CAB9BBA7F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E5-4D2C-82AA-6CAB9BBA7F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E5-4D2C-82AA-6CAB9BBA7F1F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E5-4D2C-82AA-6CAB9BBA7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68-42E0-813F-5F73E3FB98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68-42E0-813F-5F73E3FB98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568-42E0-813F-5F73E3FB98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568-42E0-813F-5F73E3FB9895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568-42E0-813F-5F73E3FB9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712-4F12-BF66-0E0EC6C1104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712-4F12-BF66-0E0EC6C1104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712-4F12-BF66-0E0EC6C1104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712-4F12-BF66-0E0EC6C1104E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12-4F12-BF66-0E0EC6C11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8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Average No of Fatigue Events Per Day</a:t>
            </a:r>
          </a:p>
        </c:rich>
      </c:tx>
      <c:layout>
        <c:manualLayout>
          <c:xMode val="edge"/>
          <c:yMode val="edge"/>
          <c:x val="0.137396263138543"/>
          <c:y val="8.01934601279141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4686137195389196E-2"/>
          <c:y val="0.22159654201530701"/>
          <c:w val="0.91791927128988404"/>
          <c:h val="0.7077518000895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8B-438A-A95B-1B3D9B29D6A1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8B-438A-A95B-1B3D9B29D6A1}"/>
              </c:ext>
            </c:extLst>
          </c:dPt>
          <c:cat>
            <c:strRef>
              <c:f>Sheet1!$A$1:$A$2</c:f>
              <c:strCache>
                <c:ptCount val="2"/>
                <c:pt idx="0">
                  <c:v>Observation Period</c:v>
                </c:pt>
                <c:pt idx="1">
                  <c:v>Intervention Period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14.5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C2-494A-B78C-3786606E0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-576893920"/>
        <c:axId val="-576187184"/>
      </c:barChart>
      <c:catAx>
        <c:axId val="-576893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6187184"/>
        <c:crosses val="autoZero"/>
        <c:auto val="1"/>
        <c:lblAlgn val="ctr"/>
        <c:lblOffset val="100"/>
        <c:noMultiLvlLbl val="0"/>
      </c:catAx>
      <c:valAx>
        <c:axId val="-57618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689392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8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Percentage of fatigue events per hour driven</a:t>
            </a:r>
          </a:p>
        </c:rich>
      </c:tx>
      <c:layout>
        <c:manualLayout>
          <c:xMode val="edge"/>
          <c:yMode val="edge"/>
          <c:x val="0.18460122916583499"/>
          <c:y val="4.07508981246924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315008583371"/>
          <c:y val="0.21008560765676301"/>
          <c:w val="0.80359428187051996"/>
          <c:h val="0.694082130128289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Sheet1!$A$4:$A$5</c:f>
              <c:strCache>
                <c:ptCount val="2"/>
                <c:pt idx="0">
                  <c:v>Observation Period</c:v>
                </c:pt>
                <c:pt idx="1">
                  <c:v>Intervention Period</c:v>
                </c:pt>
              </c:strCache>
            </c:strRef>
          </c:cat>
          <c:val>
            <c:numRef>
              <c:f>Sheet1!$B$4:$B$5</c:f>
              <c:numCache>
                <c:formatCode>0.00%</c:formatCode>
                <c:ptCount val="2"/>
                <c:pt idx="0">
                  <c:v>0.4365</c:v>
                </c:pt>
                <c:pt idx="1">
                  <c:v>2.9700000000000001E-2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8E-484A-AE9D-2FD5F3F3F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-577206096"/>
        <c:axId val="-577385952"/>
      </c:barChart>
      <c:catAx>
        <c:axId val="-577206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7385952"/>
        <c:crosses val="autoZero"/>
        <c:auto val="1"/>
        <c:lblAlgn val="ctr"/>
        <c:lblOffset val="100"/>
        <c:noMultiLvlLbl val="0"/>
      </c:catAx>
      <c:valAx>
        <c:axId val="-57738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7720609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03AABE-D61E-42BD-8E8C-88E8614AA5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47FC88-2749-4A4A-B8B0-1F180336EA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631DE-AE4B-490D-A808-C270AB58BCA2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0B805E-123F-4D19-B710-B7DAF49EB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21144-2448-46C5-B8E6-CE69316691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17CAB-76E4-4A65-B9D2-AB20E5B6EB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9A5EC-B850-0B4A-8734-4CD27C78CD5C}" type="datetimeFigureOut">
              <a:rPr lang="en-AU" smtClean="0"/>
              <a:t>22/06/2020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52E73-3A34-4A42-B861-D06BC67B833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6058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Cover Page 1 </a:t>
            </a:r>
            <a:r>
              <a:rPr lang="mr-IN" dirty="0"/>
              <a:t>–</a:t>
            </a:r>
            <a:r>
              <a:rPr lang="en-AU" dirty="0"/>
              <a:t> Please</a:t>
            </a:r>
            <a:r>
              <a:rPr lang="en-AU" baseline="0" dirty="0"/>
              <a:t> delete if not being used. </a:t>
            </a:r>
            <a:r>
              <a:rPr lang="en-AU" dirty="0"/>
              <a:t>Use the same</a:t>
            </a:r>
            <a:r>
              <a:rPr lang="en-AU" baseline="0" dirty="0"/>
              <a:t> slide for the thank you slide at the end of the presentation with the disclaimer.</a:t>
            </a:r>
            <a:r>
              <a:rPr lang="en-AU" dirty="0"/>
              <a:t> </a:t>
            </a:r>
            <a:r>
              <a:rPr lang="en-AU" baseline="0" dirty="0"/>
              <a:t>Suitable for all presentations focussing on road transport.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2684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1930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Adjust</a:t>
            </a:r>
            <a:r>
              <a:rPr lang="en-AU" baseline="0" dirty="0"/>
              <a:t> graphics to suit your statistic.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1966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Cover page 2 </a:t>
            </a:r>
            <a:r>
              <a:rPr lang="mr-IN" dirty="0"/>
              <a:t>–</a:t>
            </a:r>
            <a:r>
              <a:rPr lang="en-AU" dirty="0"/>
              <a:t> Please delete</a:t>
            </a:r>
            <a:r>
              <a:rPr lang="en-AU" baseline="0" dirty="0"/>
              <a:t> if not in use. </a:t>
            </a:r>
            <a:r>
              <a:rPr lang="en-AU" dirty="0"/>
              <a:t>Use the same</a:t>
            </a:r>
            <a:r>
              <a:rPr lang="en-AU" baseline="0" dirty="0"/>
              <a:t> slide for the thank you slide at the end of the presentation with the disclaimer.</a:t>
            </a:r>
            <a:r>
              <a:rPr lang="en-AU" dirty="0"/>
              <a:t> </a:t>
            </a:r>
            <a:r>
              <a:rPr lang="en-AU" baseline="0" dirty="0"/>
              <a:t>Suitable for all presentation on road transport.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716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Body Slide</a:t>
            </a:r>
            <a:r>
              <a:rPr lang="en-AU" baseline="0" dirty="0"/>
              <a:t> 2 - </a:t>
            </a:r>
            <a:r>
              <a:rPr lang="en-AU" dirty="0"/>
              <a:t>Please keep text and images within</a:t>
            </a:r>
            <a:r>
              <a:rPr lang="en-AU" baseline="0" dirty="0"/>
              <a:t> the light grey space.  Please use font and colour scheme that is built into the template.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63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5576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Cover page</a:t>
            </a:r>
            <a:r>
              <a:rPr lang="en-AU" baseline="0" dirty="0"/>
              <a:t> 4 </a:t>
            </a:r>
            <a:r>
              <a:rPr lang="mr-IN" baseline="0" dirty="0"/>
              <a:t>–</a:t>
            </a:r>
            <a:r>
              <a:rPr lang="en-AU" baseline="0" dirty="0"/>
              <a:t> Suitable for all trucking presentations. </a:t>
            </a:r>
            <a:r>
              <a:rPr lang="en-AU" dirty="0"/>
              <a:t>Use the same</a:t>
            </a:r>
            <a:r>
              <a:rPr lang="en-AU" baseline="0" dirty="0"/>
              <a:t> slide for the thank you slide at the end of the presentation with the disclaimer.</a:t>
            </a:r>
            <a:r>
              <a:rPr lang="en-AU" dirty="0"/>
              <a:t> </a:t>
            </a:r>
            <a:r>
              <a:rPr lang="en-AU" baseline="0" dirty="0"/>
              <a:t>Please delete if not in use.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353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9939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U.S.</a:t>
            </a:r>
            <a:r>
              <a:rPr lang="en-AU" baseline="0" dirty="0"/>
              <a:t> Example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2104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U.S.</a:t>
            </a:r>
            <a:r>
              <a:rPr lang="en-AU" baseline="0" dirty="0"/>
              <a:t> Example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9663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aseline="0" dirty="0"/>
              <a:t>APAC Example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468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8801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7292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you/disclaimer slide.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52E73-3A34-4A42-B861-D06BC67B8336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9658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D6C4A9-59C8-4D16-A6E2-2371F5A8D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141348" y="5093696"/>
            <a:ext cx="5711985" cy="553998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40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 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194351-9A0E-4896-81EF-1B55CBE2F0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193" y="625392"/>
            <a:ext cx="5468293" cy="911971"/>
          </a:xfrm>
          <a:prstGeom prst="rect">
            <a:avLst/>
          </a:prstGeo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A787171-C25D-45D5-8EF2-BE30B886BF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1348" y="5647694"/>
            <a:ext cx="5711985" cy="2492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AU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B655BA-3541-4241-9209-E9A90738B39F}"/>
              </a:ext>
            </a:extLst>
          </p:cNvPr>
          <p:cNvGrpSpPr/>
          <p:nvPr userDrawn="1"/>
        </p:nvGrpSpPr>
        <p:grpSpPr>
          <a:xfrm>
            <a:off x="758650" y="1971648"/>
            <a:ext cx="1383843" cy="1179281"/>
            <a:chOff x="84472" y="5817862"/>
            <a:chExt cx="1383843" cy="117928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951C5A2-81AD-483B-A63D-9E2D9742F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DFE6D6-B7A1-464D-90D4-DA44FC07FD21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147A96-6123-4761-9999-EBDFBA227C1C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165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3A112A-731C-4891-A542-06A44512A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77847" y="5683735"/>
            <a:ext cx="7416416" cy="2492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AU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77237" y="5129737"/>
            <a:ext cx="7417026" cy="553998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l">
              <a:buNone/>
              <a:defRPr sz="40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243E83-2E2A-4337-BA8E-C4640ECBB6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63" y="749103"/>
            <a:ext cx="5066021" cy="8448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AFC349B-7070-4900-A849-D6C10D9A6028}"/>
              </a:ext>
            </a:extLst>
          </p:cNvPr>
          <p:cNvGrpSpPr/>
          <p:nvPr userDrawn="1"/>
        </p:nvGrpSpPr>
        <p:grpSpPr>
          <a:xfrm>
            <a:off x="10134021" y="1722109"/>
            <a:ext cx="1383843" cy="1179281"/>
            <a:chOff x="84472" y="5817862"/>
            <a:chExt cx="1383843" cy="11792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B20CFDC-1642-4417-A440-620E2EBB3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A0604B-6739-4A87-959B-E8940382965F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85A067-25D8-4066-B18A-B9FA8DA5C92B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8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01813" y="5188651"/>
            <a:ext cx="7965400" cy="55399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b" anchorCtr="0">
            <a:spAutoFit/>
          </a:bodyPr>
          <a:lstStyle>
            <a:lvl1pPr algn="r">
              <a:defRPr sz="40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763707" y="5742649"/>
            <a:ext cx="4703506" cy="344656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9188" y="354342"/>
            <a:ext cx="5873262" cy="97951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CEE48B4-24EC-499A-83A0-0B8AAC45F9BD}"/>
              </a:ext>
            </a:extLst>
          </p:cNvPr>
          <p:cNvGrpSpPr/>
          <p:nvPr userDrawn="1"/>
        </p:nvGrpSpPr>
        <p:grpSpPr>
          <a:xfrm>
            <a:off x="10426352" y="1688194"/>
            <a:ext cx="1383843" cy="1179281"/>
            <a:chOff x="84472" y="5817862"/>
            <a:chExt cx="1383843" cy="117928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4C32EAE-9104-4481-9167-D4FD1AAB5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E40688-79D7-4433-B1B4-94E32D3C7B7D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AD5F5E-CF09-4061-B1E4-B0B12A06AB21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3850593-2B9F-4091-B6F1-12FBB589B1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66852" y="5059218"/>
            <a:ext cx="4754505" cy="553998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 b="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3CFCBF-EA94-4A5D-9B86-C68B566F43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71" y="497930"/>
            <a:ext cx="4770085" cy="795528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DE7BA23-1E41-4532-90A2-B242C6D2D5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6852" y="5613216"/>
            <a:ext cx="4754505" cy="34465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  <a:endParaRPr lang="en-AU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249A89-B8BE-4B91-86D1-526B35B04DB1}"/>
              </a:ext>
            </a:extLst>
          </p:cNvPr>
          <p:cNvGrpSpPr/>
          <p:nvPr userDrawn="1"/>
        </p:nvGrpSpPr>
        <p:grpSpPr>
          <a:xfrm>
            <a:off x="10134021" y="4332463"/>
            <a:ext cx="1383843" cy="1179281"/>
            <a:chOff x="84472" y="5817862"/>
            <a:chExt cx="1383843" cy="117928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168C1C8-6A38-4C67-BA79-F173D6326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274910-12F3-4E89-AE7B-0D55D5587DB6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CDAA3A-C82F-4250-8CE6-190FC9A4AA84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45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7F04B1F-3741-49C4-9E6E-E09D9EE96F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63657" y="5188651"/>
            <a:ext cx="4703556" cy="55399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b" anchorCtr="0">
            <a:spAutoFit/>
          </a:bodyPr>
          <a:lstStyle>
            <a:lvl1pPr algn="r">
              <a:defRPr sz="40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D2AD23-ADF8-4E2A-BEB2-334F8B0EEB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508" y="779514"/>
            <a:ext cx="5866655" cy="978408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7AA13442-7453-412A-8F2D-89ED35A740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3657" y="5791201"/>
            <a:ext cx="4703506" cy="344656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  <a:endParaRPr lang="en-AU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F94A0A-0FA2-497A-8921-848DF03571C4}"/>
              </a:ext>
            </a:extLst>
          </p:cNvPr>
          <p:cNvGrpSpPr/>
          <p:nvPr userDrawn="1"/>
        </p:nvGrpSpPr>
        <p:grpSpPr>
          <a:xfrm>
            <a:off x="10180318" y="1791854"/>
            <a:ext cx="1383843" cy="1179281"/>
            <a:chOff x="84472" y="5817862"/>
            <a:chExt cx="1383843" cy="117928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08DB7D6-51AE-4555-A92B-77EBE61AC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D51B86C-7AD6-4921-8B47-9F14785AD3E8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54C384-3606-40CD-BC3B-8EFB91CC43AA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441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D279E41-8083-4F57-9D5C-F24BDA4137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86261" y="4551736"/>
            <a:ext cx="4100630" cy="55399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b" anchorCtr="0">
            <a:spAutoFit/>
          </a:bodyPr>
          <a:lstStyle>
            <a:lvl1pPr algn="r">
              <a:defRPr sz="40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  <a:endParaRPr lang="en-AU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AA13442-7453-412A-8F2D-89ED35A740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86261" y="5105734"/>
            <a:ext cx="4100630" cy="344656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67CC6A-F8A2-4DB0-AD3B-62523CBFE8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2237" y="473193"/>
            <a:ext cx="3009222" cy="18172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D3909A0-32FC-4477-AA6F-61CFA709EAC3}"/>
              </a:ext>
            </a:extLst>
          </p:cNvPr>
          <p:cNvGrpSpPr/>
          <p:nvPr userDrawn="1"/>
        </p:nvGrpSpPr>
        <p:grpSpPr>
          <a:xfrm>
            <a:off x="9044654" y="2763673"/>
            <a:ext cx="1383843" cy="1179281"/>
            <a:chOff x="84472" y="5817862"/>
            <a:chExt cx="1383843" cy="117928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4DC35DB-F692-48DE-ADD2-706467E99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BFBDFF-DED8-4A86-99D1-1F8FFD505274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C0A6CF-0824-4D53-95DF-7C5F1922EF18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106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V="1">
            <a:off x="0" y="0"/>
            <a:ext cx="12192000" cy="1270001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 flipV="1">
            <a:off x="0" y="6176962"/>
            <a:ext cx="12192000" cy="681037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2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793" y="6297818"/>
            <a:ext cx="2567827" cy="428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04E96B-BC64-4EFC-BA56-415F2FCD3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380" y="6301401"/>
            <a:ext cx="1175060" cy="476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270000"/>
            <a:ext cx="12192000" cy="4906961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 flipV="1">
            <a:off x="0" y="6176962"/>
            <a:ext cx="12192000" cy="681037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accent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384628"/>
            <a:ext cx="10515600" cy="6386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 spc="-100" baseline="0">
                <a:solidFill>
                  <a:srgbClr val="4D4D4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38200" y="1553029"/>
            <a:ext cx="10515600" cy="440508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793" y="6297818"/>
            <a:ext cx="2567827" cy="4282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528319-59B9-45DA-9166-4271108E59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5380" y="6301401"/>
            <a:ext cx="1175060" cy="4764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V="1">
            <a:off x="0" y="-1"/>
            <a:ext cx="12192000" cy="6858000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790407"/>
            <a:ext cx="10515600" cy="638629"/>
          </a:xfrm>
        </p:spPr>
        <p:txBody>
          <a:bodyPr>
            <a:normAutofit/>
          </a:bodyPr>
          <a:lstStyle>
            <a:lvl1pPr>
              <a:defRPr sz="42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Thank you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98531C-75A7-4E6F-8B8D-F05FBBC1F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735" y="1069843"/>
            <a:ext cx="9430531" cy="157277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EE70E59-38DF-41CC-853E-6FEF2726966C}"/>
              </a:ext>
            </a:extLst>
          </p:cNvPr>
          <p:cNvGrpSpPr/>
          <p:nvPr userDrawn="1"/>
        </p:nvGrpSpPr>
        <p:grpSpPr>
          <a:xfrm>
            <a:off x="9565177" y="2195041"/>
            <a:ext cx="1383843" cy="1179281"/>
            <a:chOff x="84472" y="5817862"/>
            <a:chExt cx="1383843" cy="117928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799629-E138-4B18-A06F-1DEFDA70E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600" y="6157964"/>
              <a:ext cx="1175060" cy="47642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784AC6-3259-477D-961F-B69D59916227}"/>
                </a:ext>
              </a:extLst>
            </p:cNvPr>
            <p:cNvSpPr txBox="1"/>
            <p:nvPr/>
          </p:nvSpPr>
          <p:spPr>
            <a:xfrm>
              <a:off x="84472" y="5817862"/>
              <a:ext cx="1383843" cy="40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20" dirty="0">
                  <a:solidFill>
                    <a:schemeClr val="bg1"/>
                  </a:solidFill>
                </a:rPr>
                <a:t>A PROUDLY</a:t>
              </a:r>
              <a:endParaRPr lang="en-ZA" sz="202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94E285-D130-4210-B4CE-A51FDB3392FF}"/>
                </a:ext>
              </a:extLst>
            </p:cNvPr>
            <p:cNvSpPr txBox="1"/>
            <p:nvPr/>
          </p:nvSpPr>
          <p:spPr>
            <a:xfrm>
              <a:off x="84472" y="6573950"/>
              <a:ext cx="1383843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50" dirty="0">
                  <a:solidFill>
                    <a:schemeClr val="bg1"/>
                  </a:solidFill>
                </a:rPr>
                <a:t>COMPANY</a:t>
              </a:r>
              <a:endParaRPr lang="en-ZA" sz="215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1A56D5C6-3F9A-4777-997E-89D2EFD8815F}"/>
              </a:ext>
            </a:extLst>
          </p:cNvPr>
          <p:cNvSpPr txBox="1">
            <a:spLocks/>
          </p:cNvSpPr>
          <p:nvPr userDrawn="1"/>
        </p:nvSpPr>
        <p:spPr>
          <a:xfrm>
            <a:off x="838200" y="4677934"/>
            <a:ext cx="10515600" cy="1095409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kern="1200" spc="-1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800" dirty="0"/>
              <a:t>Lumay Horgan		+27 10 045 2761</a:t>
            </a:r>
          </a:p>
          <a:p>
            <a:r>
              <a:rPr lang="en-US" sz="2800" dirty="0"/>
              <a:t>				+27 82 673 1997</a:t>
            </a:r>
          </a:p>
          <a:p>
            <a:r>
              <a:rPr lang="en-US" sz="2800" dirty="0"/>
              <a:t>				lumay@seeingmachines.co.za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7888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84628"/>
            <a:ext cx="10515600" cy="63862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53029"/>
            <a:ext cx="10515600" cy="440508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529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75" r:id="rId3"/>
    <p:sldLayoutId id="2147483688" r:id="rId4"/>
    <p:sldLayoutId id="2147483685" r:id="rId5"/>
    <p:sldLayoutId id="2147483687" r:id="rId6"/>
    <p:sldLayoutId id="2147483677" r:id="rId7"/>
    <p:sldLayoutId id="214748367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50000"/>
              <a:lumOff val="50000"/>
            </a:schemeClr>
          </a:solidFill>
          <a:latin typeface="Flama Condensed Book" charset="0"/>
          <a:ea typeface="Flama Condensed Book" charset="0"/>
          <a:cs typeface="Flama Condensed Boo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6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sv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microsoft.com/office/2007/relationships/hdphoto" Target="../media/hdphoto1.wdp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PREVENT. PROTECT.</a:t>
            </a:r>
          </a:p>
        </p:txBody>
      </p:sp>
    </p:spTree>
    <p:extLst>
      <p:ext uri="{BB962C8B-B14F-4D97-AF65-F5344CB8AC3E}">
        <p14:creationId xmlns:p14="http://schemas.microsoft.com/office/powerpoint/2010/main" val="3961213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574219" y="337330"/>
            <a:ext cx="5344511" cy="638629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accent2"/>
                </a:solidFill>
              </a:rPr>
              <a:t>Prevent. Protect.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2329" y="1781502"/>
            <a:ext cx="5628290" cy="375487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Real-time driver fatigue and distraction accident prevention solution. </a:t>
            </a:r>
          </a:p>
          <a:p>
            <a:pPr marL="285750" indent="-285750">
              <a:buFont typeface="Arial" charset="0"/>
              <a:buChar char="•"/>
            </a:pPr>
            <a:endParaRPr lang="en-AU" sz="20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/>
                <a:ea typeface="Arial" charset="0"/>
                <a:cs typeface="Arial"/>
              </a:rPr>
              <a:t>Intervened in more than</a:t>
            </a:r>
            <a:r>
              <a:rPr lang="en-AU" sz="2000" b="1" dirty="0">
                <a:solidFill>
                  <a:schemeClr val="tx2"/>
                </a:solidFill>
                <a:latin typeface="Arial"/>
                <a:ea typeface="Arial" charset="0"/>
                <a:cs typeface="Arial"/>
              </a:rPr>
              <a:t> 100,000 </a:t>
            </a:r>
            <a:r>
              <a:rPr lang="en-AU" sz="2000" dirty="0">
                <a:solidFill>
                  <a:schemeClr val="tx2"/>
                </a:solidFill>
                <a:latin typeface="Arial"/>
                <a:ea typeface="Arial" charset="0"/>
                <a:cs typeface="Arial"/>
              </a:rPr>
              <a:t>fatigue events in the past 12 months.</a:t>
            </a:r>
          </a:p>
          <a:p>
            <a:pPr marL="285750" indent="-285750">
              <a:buFont typeface="Arial" charset="0"/>
              <a:buChar char="•"/>
            </a:pPr>
            <a:endParaRPr lang="en-AU" sz="20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Adopted by more than </a:t>
            </a:r>
            <a:r>
              <a:rPr lang="en-AU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300</a:t>
            </a: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 transport &amp; logistics companies across the globe. </a:t>
            </a:r>
          </a:p>
          <a:p>
            <a:pPr marL="285750" indent="-285750">
              <a:buFont typeface="Arial" charset="0"/>
              <a:buChar char="•"/>
            </a:pPr>
            <a:endParaRPr lang="en-AU" sz="20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Proven technology based upon almost </a:t>
            </a:r>
            <a:r>
              <a:rPr lang="en-AU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20 years </a:t>
            </a: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of research. </a:t>
            </a:r>
          </a:p>
          <a:p>
            <a:pPr marL="285750" indent="-285750">
              <a:buFont typeface="Arial" charset="0"/>
              <a:buChar char="•"/>
            </a:pPr>
            <a:endParaRPr lang="en-AU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A087DFD-59BF-423E-9A6F-A7879403D4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6111263" cy="61786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904B04-5F38-4450-9185-6BEB90B0DB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6111263" cy="617863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291EB0D-D27D-4058-AEE4-1C5D45D81FAC}"/>
              </a:ext>
            </a:extLst>
          </p:cNvPr>
          <p:cNvGrpSpPr/>
          <p:nvPr/>
        </p:nvGrpSpPr>
        <p:grpSpPr>
          <a:xfrm>
            <a:off x="2693387" y="2568432"/>
            <a:ext cx="2075889" cy="557173"/>
            <a:chOff x="2627554" y="2232090"/>
            <a:chExt cx="2075889" cy="55717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F809407-C2A5-400E-A988-619CA0CFC22F}"/>
                </a:ext>
              </a:extLst>
            </p:cNvPr>
            <p:cNvSpPr txBox="1"/>
            <p:nvPr/>
          </p:nvSpPr>
          <p:spPr>
            <a:xfrm>
              <a:off x="3355317" y="2232090"/>
              <a:ext cx="620362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MORE THAN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BDFBC95-3CDB-49E8-B539-4D8698DDA67E}"/>
                </a:ext>
              </a:extLst>
            </p:cNvPr>
            <p:cNvSpPr txBox="1"/>
            <p:nvPr/>
          </p:nvSpPr>
          <p:spPr>
            <a:xfrm>
              <a:off x="2627554" y="2293646"/>
              <a:ext cx="2075889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2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4.5 MILLION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A5C4F3C-3E68-4D28-A0BB-EF05BE10E36C}"/>
                </a:ext>
              </a:extLst>
            </p:cNvPr>
            <p:cNvSpPr txBox="1"/>
            <p:nvPr/>
          </p:nvSpPr>
          <p:spPr>
            <a:xfrm>
              <a:off x="2928918" y="2666152"/>
              <a:ext cx="147316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EVENTS DETECTED TO DATE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370A76A-985E-44BE-B5C1-A5D39A446463}"/>
              </a:ext>
            </a:extLst>
          </p:cNvPr>
          <p:cNvGrpSpPr/>
          <p:nvPr/>
        </p:nvGrpSpPr>
        <p:grpSpPr>
          <a:xfrm>
            <a:off x="2503433" y="3758881"/>
            <a:ext cx="2450992" cy="756995"/>
            <a:chOff x="3733000" y="2523102"/>
            <a:chExt cx="2450992" cy="7569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83B7E0-E01F-4FAC-AAC4-DCC1FC5394D9}"/>
                </a:ext>
              </a:extLst>
            </p:cNvPr>
            <p:cNvSpPr txBox="1"/>
            <p:nvPr/>
          </p:nvSpPr>
          <p:spPr>
            <a:xfrm>
              <a:off x="4648308" y="2523102"/>
              <a:ext cx="620362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MORE THAN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D6C17A0-1DDC-4C6C-BB37-9CE9FA91B093}"/>
                </a:ext>
              </a:extLst>
            </p:cNvPr>
            <p:cNvSpPr txBox="1"/>
            <p:nvPr/>
          </p:nvSpPr>
          <p:spPr>
            <a:xfrm>
              <a:off x="4307671" y="2568783"/>
              <a:ext cx="1301639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2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100,000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82BB93-F9EC-40FE-818C-522C6B4EA21A}"/>
                </a:ext>
              </a:extLst>
            </p:cNvPr>
            <p:cNvSpPr txBox="1"/>
            <p:nvPr/>
          </p:nvSpPr>
          <p:spPr>
            <a:xfrm>
              <a:off x="3733000" y="2979959"/>
              <a:ext cx="2450992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CLASSIFIED DISTRACTION EVENTS (12 MONTHS)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45E4E62-A7B0-48D8-91A3-21B990656738}"/>
                </a:ext>
              </a:extLst>
            </p:cNvPr>
            <p:cNvSpPr txBox="1"/>
            <p:nvPr/>
          </p:nvSpPr>
          <p:spPr>
            <a:xfrm>
              <a:off x="4544119" y="3095431"/>
              <a:ext cx="82875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12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DETECTED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4931E9-8080-4A31-AC87-BDC7CCEEC487}"/>
              </a:ext>
            </a:extLst>
          </p:cNvPr>
          <p:cNvGrpSpPr/>
          <p:nvPr/>
        </p:nvGrpSpPr>
        <p:grpSpPr>
          <a:xfrm>
            <a:off x="2994761" y="5139070"/>
            <a:ext cx="1473160" cy="767901"/>
            <a:chOff x="4224328" y="4424903"/>
            <a:chExt cx="1473160" cy="76790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407137-5356-4C58-9F65-CBF460145C4F}"/>
                </a:ext>
              </a:extLst>
            </p:cNvPr>
            <p:cNvSpPr txBox="1"/>
            <p:nvPr/>
          </p:nvSpPr>
          <p:spPr>
            <a:xfrm>
              <a:off x="4601025" y="4761917"/>
              <a:ext cx="719749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2800" b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90%</a:t>
              </a:r>
              <a:endParaRPr lang="en-AU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A509A6D-3CA5-4178-A750-8DD76900A950}"/>
                </a:ext>
              </a:extLst>
            </p:cNvPr>
            <p:cNvSpPr txBox="1"/>
            <p:nvPr/>
          </p:nvSpPr>
          <p:spPr>
            <a:xfrm>
              <a:off x="4224328" y="4424903"/>
              <a:ext cx="147316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SCIENTIFICALLY PROVEN TO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2A504A-4B62-45C9-A4EC-44D07B99F772}"/>
                </a:ext>
              </a:extLst>
            </p:cNvPr>
            <p:cNvSpPr txBox="1"/>
            <p:nvPr/>
          </p:nvSpPr>
          <p:spPr>
            <a:xfrm>
              <a:off x="4287165" y="4526085"/>
              <a:ext cx="134748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12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REDUCE FATIGUE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25138A-DA36-4297-8CBE-5F5E751DFFA0}"/>
                </a:ext>
              </a:extLst>
            </p:cNvPr>
            <p:cNvSpPr txBox="1"/>
            <p:nvPr/>
          </p:nvSpPr>
          <p:spPr>
            <a:xfrm>
              <a:off x="4344551" y="4700361"/>
              <a:ext cx="1232710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AU" sz="80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EVENTS BY MORE THAN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2AFAE66-FCB0-4863-9CDF-036CB0999170}"/>
              </a:ext>
            </a:extLst>
          </p:cNvPr>
          <p:cNvSpPr/>
          <p:nvPr/>
        </p:nvSpPr>
        <p:spPr>
          <a:xfrm>
            <a:off x="3498657" y="3409843"/>
            <a:ext cx="353746" cy="2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D3077D7-EAC2-4C05-82BA-3D4BA5C693FE}"/>
              </a:ext>
            </a:extLst>
          </p:cNvPr>
          <p:cNvSpPr/>
          <p:nvPr/>
        </p:nvSpPr>
        <p:spPr>
          <a:xfrm>
            <a:off x="3498657" y="4799043"/>
            <a:ext cx="353746" cy="2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660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Prevent Deadly Behaviours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17" y="1391330"/>
            <a:ext cx="1441635" cy="14050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117" y="3202337"/>
            <a:ext cx="1546086" cy="1005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310" y="4406035"/>
            <a:ext cx="1677700" cy="1677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74752" y="1882821"/>
            <a:ext cx="4080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Arial" charset="0"/>
                <a:cs typeface="Arial" charset="0"/>
              </a:rPr>
              <a:t>Example: </a:t>
            </a:r>
            <a:r>
              <a:rPr lang="en-AU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4000</a:t>
            </a:r>
            <a:r>
              <a:rPr lang="en-AU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AU" dirty="0">
                <a:latin typeface="Arial" charset="0"/>
                <a:ea typeface="Arial" charset="0"/>
                <a:cs typeface="Arial" charset="0"/>
              </a:rPr>
              <a:t>workers injured each year in the road freight sector.</a:t>
            </a:r>
          </a:p>
          <a:p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1879203" y="3381792"/>
            <a:ext cx="3896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Arial" charset="0"/>
                <a:cs typeface="Arial" charset="0"/>
              </a:rPr>
              <a:t>Example: </a:t>
            </a:r>
            <a:r>
              <a:rPr lang="en-AU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80</a:t>
            </a:r>
            <a:r>
              <a:rPr lang="en-AU" dirty="0">
                <a:latin typeface="Arial" charset="0"/>
                <a:ea typeface="Arial" charset="0"/>
                <a:cs typeface="Arial" charset="0"/>
              </a:rPr>
              <a:t> workers are killed each year working in or around a truck.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9203" y="4783220"/>
            <a:ext cx="3980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Arial" charset="0"/>
                <a:cs typeface="Arial" charset="0"/>
              </a:rPr>
              <a:t>Example: Road Transport workers are </a:t>
            </a:r>
            <a:r>
              <a:rPr lang="en-AU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12-15 times</a:t>
            </a:r>
            <a:r>
              <a:rPr lang="en-AU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AU" dirty="0">
                <a:latin typeface="Arial" charset="0"/>
                <a:ea typeface="Arial" charset="0"/>
                <a:cs typeface="Arial" charset="0"/>
              </a:rPr>
              <a:t>more likely to be killed at work than any other worker.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023434295"/>
              </p:ext>
            </p:extLst>
          </p:nvPr>
        </p:nvGraphicFramePr>
        <p:xfrm>
          <a:off x="6404548" y="1391330"/>
          <a:ext cx="1976284" cy="1565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799461" y="1859902"/>
            <a:ext cx="1231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7376" y="1712271"/>
            <a:ext cx="3511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Arial" charset="0"/>
                <a:cs typeface="Arial" charset="0"/>
              </a:rPr>
              <a:t>Of road transport worker fatalities happened whilst driving a truck. 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663667242"/>
              </p:ext>
            </p:extLst>
          </p:nvPr>
        </p:nvGraphicFramePr>
        <p:xfrm>
          <a:off x="6574806" y="2924125"/>
          <a:ext cx="1662419" cy="158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831779" y="3424290"/>
            <a:ext cx="1186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2579" y="3438200"/>
            <a:ext cx="3636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Arial" charset="0"/>
                <a:cs typeface="Arial" charset="0"/>
              </a:rPr>
              <a:t>Of truck related fatalities occurred on public roads. </a:t>
            </a:r>
          </a:p>
        </p:txBody>
      </p:sp>
      <p:graphicFrame>
        <p:nvGraphicFramePr>
          <p:cNvPr id="21" name="Chart 20"/>
          <p:cNvGraphicFramePr/>
          <p:nvPr>
            <p:extLst>
              <p:ext uri="{D42A27DB-BD31-4B8C-83A1-F6EECF244321}">
                <p14:modId xmlns:p14="http://schemas.microsoft.com/office/powerpoint/2010/main" val="42994836"/>
              </p:ext>
            </p:extLst>
          </p:nvPr>
        </p:nvGraphicFramePr>
        <p:xfrm>
          <a:off x="6526283" y="4406035"/>
          <a:ext cx="1832677" cy="1635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891579" y="4952497"/>
            <a:ext cx="1186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5%</a:t>
            </a:r>
            <a:endParaRPr lang="en-AU" sz="3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32580" y="5004160"/>
            <a:ext cx="3476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Arial" charset="0"/>
                <a:ea typeface="Arial" charset="0"/>
                <a:cs typeface="Arial" charset="0"/>
              </a:rPr>
              <a:t>Of injuries occurred as a result of being hit by a vehicle. </a:t>
            </a:r>
          </a:p>
        </p:txBody>
      </p:sp>
    </p:spTree>
    <p:extLst>
      <p:ext uri="{BB962C8B-B14F-4D97-AF65-F5344CB8AC3E}">
        <p14:creationId xmlns:p14="http://schemas.microsoft.com/office/powerpoint/2010/main" val="183056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ABOUT US</a:t>
            </a:r>
          </a:p>
        </p:txBody>
      </p:sp>
    </p:spTree>
    <p:extLst>
      <p:ext uri="{BB962C8B-B14F-4D97-AF65-F5344CB8AC3E}">
        <p14:creationId xmlns:p14="http://schemas.microsoft.com/office/powerpoint/2010/main" val="1342430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6E3EB-7F30-48C7-9DB9-4D9C5F81D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26" y="1404952"/>
            <a:ext cx="11857748" cy="404809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860B452-8815-4FE4-B2D4-9B249CEB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175"/>
            <a:ext cx="10515600" cy="639763"/>
          </a:xfrm>
        </p:spPr>
        <p:txBody>
          <a:bodyPr/>
          <a:lstStyle/>
          <a:p>
            <a:r>
              <a:rPr lang="en-AU" dirty="0"/>
              <a:t>Our history </a:t>
            </a:r>
          </a:p>
        </p:txBody>
      </p:sp>
    </p:spTree>
    <p:extLst>
      <p:ext uri="{BB962C8B-B14F-4D97-AF65-F5344CB8AC3E}">
        <p14:creationId xmlns:p14="http://schemas.microsoft.com/office/powerpoint/2010/main" val="692040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27491"/>
            <a:ext cx="5695950" cy="638629"/>
          </a:xfrm>
        </p:spPr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The Guardian Difference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A8CA5AB-759A-4EE5-9D38-060B419FA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806" y="1333805"/>
            <a:ext cx="2305168" cy="24829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ECADA1-63B0-413E-A88C-00BB033C49F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709" y="3452392"/>
            <a:ext cx="2442915" cy="26308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C767B0E-7352-4489-9159-4559760437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760" y="1328036"/>
            <a:ext cx="2423947" cy="26081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220A68F-9852-4C6E-A0E2-4535B9D4C9F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8157" y="3474205"/>
            <a:ext cx="2478500" cy="26668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DBA9CF-707F-4A09-B5CA-9525A19FF74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023" y="1328036"/>
            <a:ext cx="2317277" cy="250202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DDE7F5C-CA4E-4974-97A6-B7A6AE7A4B4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25155" y="3428816"/>
            <a:ext cx="2542139" cy="271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7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10A8F-C95D-4421-8CB6-B9E6E5390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 2 HARDWARE COMPONENTS</a:t>
            </a:r>
            <a:endParaRPr lang="en-ZA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1A99227-319A-4A47-B672-7A696B33AD06}"/>
              </a:ext>
            </a:extLst>
          </p:cNvPr>
          <p:cNvGrpSpPr/>
          <p:nvPr/>
        </p:nvGrpSpPr>
        <p:grpSpPr>
          <a:xfrm>
            <a:off x="4651130" y="1727585"/>
            <a:ext cx="7217066" cy="4048061"/>
            <a:chOff x="395653" y="1147293"/>
            <a:chExt cx="7217066" cy="4048061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5434F6F-2E99-4F19-9224-D0539E02F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1160" y="3315897"/>
              <a:ext cx="3921559" cy="1879457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73E41801-8616-4A77-AC37-48C7CA762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1939" y="1147293"/>
              <a:ext cx="1174661" cy="2168604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5D8815AD-89F2-4F11-9148-FE65F9A3B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5653" y="2909284"/>
              <a:ext cx="5168507" cy="2060174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F8F744A-CE22-43FB-89CC-2B89EDFFD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43441" y="1553906"/>
              <a:ext cx="1915601" cy="135537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8A5AEC-B419-421B-87AE-3E4421E81C13}"/>
              </a:ext>
            </a:extLst>
          </p:cNvPr>
          <p:cNvGrpSpPr/>
          <p:nvPr/>
        </p:nvGrpSpPr>
        <p:grpSpPr>
          <a:xfrm>
            <a:off x="554784" y="1597190"/>
            <a:ext cx="4096346" cy="542982"/>
            <a:chOff x="554784" y="1597190"/>
            <a:chExt cx="4096346" cy="542982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60B03E0-58BB-4BDD-8765-DEF43DE6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54784" y="1597190"/>
              <a:ext cx="497734" cy="54298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D6EDA0-A1F0-402C-A4A0-8F428A57D898}"/>
                </a:ext>
              </a:extLst>
            </p:cNvPr>
            <p:cNvSpPr txBox="1"/>
            <p:nvPr/>
          </p:nvSpPr>
          <p:spPr>
            <a:xfrm>
              <a:off x="1052517" y="1637849"/>
              <a:ext cx="359861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AU" sz="2400" dirty="0">
                  <a:solidFill>
                    <a:schemeClr val="tx2"/>
                  </a:solidFill>
                  <a:latin typeface="Arial"/>
                  <a:ea typeface="Arial" charset="0"/>
                  <a:cs typeface="Arial"/>
                </a:rPr>
                <a:t>Vibration motor</a:t>
              </a:r>
              <a:endParaRPr lang="en-AU" dirty="0">
                <a:cs typeface="Calibri" panose="020F0502020204030204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21DD7B6-1FE2-4FA6-AFC9-247A7F2E3E47}"/>
              </a:ext>
            </a:extLst>
          </p:cNvPr>
          <p:cNvGrpSpPr/>
          <p:nvPr/>
        </p:nvGrpSpPr>
        <p:grpSpPr>
          <a:xfrm>
            <a:off x="554784" y="2571348"/>
            <a:ext cx="4096346" cy="542982"/>
            <a:chOff x="554784" y="2571348"/>
            <a:chExt cx="4096346" cy="542982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B8FDBBAF-8E05-4858-9B06-98F262938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54784" y="2571348"/>
              <a:ext cx="497734" cy="54298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C51730-E086-4D2D-9BE2-30489F03A1EF}"/>
                </a:ext>
              </a:extLst>
            </p:cNvPr>
            <p:cNvSpPr txBox="1"/>
            <p:nvPr/>
          </p:nvSpPr>
          <p:spPr>
            <a:xfrm>
              <a:off x="1052517" y="2612007"/>
              <a:ext cx="359861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AU" sz="2400" dirty="0">
                  <a:solidFill>
                    <a:schemeClr val="tx2"/>
                  </a:solidFill>
                  <a:latin typeface="Arial"/>
                  <a:ea typeface="Arial" charset="0"/>
                  <a:cs typeface="Arial"/>
                </a:rPr>
                <a:t>Processor</a:t>
              </a:r>
              <a:endParaRPr lang="en-AU" dirty="0">
                <a:cs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EC489C-CCAC-4393-A354-C65602A37EB0}"/>
              </a:ext>
            </a:extLst>
          </p:cNvPr>
          <p:cNvGrpSpPr/>
          <p:nvPr/>
        </p:nvGrpSpPr>
        <p:grpSpPr>
          <a:xfrm>
            <a:off x="554784" y="3545506"/>
            <a:ext cx="4096346" cy="542982"/>
            <a:chOff x="554784" y="3545506"/>
            <a:chExt cx="4096346" cy="542982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769BDD13-8CD5-4A86-95AD-F07F1672B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54784" y="3545506"/>
              <a:ext cx="497734" cy="54298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C7F3FB5-0E2B-4EC6-8643-CD28A2562B3F}"/>
                </a:ext>
              </a:extLst>
            </p:cNvPr>
            <p:cNvSpPr txBox="1"/>
            <p:nvPr/>
          </p:nvSpPr>
          <p:spPr>
            <a:xfrm>
              <a:off x="1052517" y="3586165"/>
              <a:ext cx="359861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AU" sz="2400" dirty="0">
                  <a:solidFill>
                    <a:schemeClr val="tx2"/>
                  </a:solidFill>
                  <a:latin typeface="Arial"/>
                  <a:ea typeface="Arial" charset="0"/>
                  <a:cs typeface="Arial"/>
                </a:rPr>
                <a:t>In-cab guardian sensor</a:t>
              </a:r>
              <a:endParaRPr lang="en-AU" dirty="0">
                <a:cs typeface="Calibri" panose="020F0502020204030204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1E7C06-3C7C-4468-8105-620E360B73FC}"/>
              </a:ext>
            </a:extLst>
          </p:cNvPr>
          <p:cNvGrpSpPr/>
          <p:nvPr/>
        </p:nvGrpSpPr>
        <p:grpSpPr>
          <a:xfrm>
            <a:off x="554784" y="4519663"/>
            <a:ext cx="4096346" cy="542982"/>
            <a:chOff x="554784" y="4519663"/>
            <a:chExt cx="4096346" cy="542982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A477E74F-23A0-4F5C-9C4C-651FDF957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54784" y="4519663"/>
              <a:ext cx="497734" cy="54298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E8850C-0A18-42B5-9F94-3414F1F66699}"/>
                </a:ext>
              </a:extLst>
            </p:cNvPr>
            <p:cNvSpPr txBox="1"/>
            <p:nvPr/>
          </p:nvSpPr>
          <p:spPr>
            <a:xfrm>
              <a:off x="1052517" y="4560322"/>
              <a:ext cx="359861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AU" sz="2400" dirty="0">
                  <a:solidFill>
                    <a:schemeClr val="tx2"/>
                  </a:solidFill>
                  <a:latin typeface="Arial"/>
                  <a:ea typeface="Arial" charset="0"/>
                  <a:cs typeface="Arial"/>
                </a:rPr>
                <a:t>Forward-facing camera</a:t>
              </a:r>
              <a:endParaRPr lang="en-AU" dirty="0">
                <a:cs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610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HOW IT WORKS</a:t>
            </a:r>
          </a:p>
        </p:txBody>
      </p:sp>
    </p:spTree>
    <p:extLst>
      <p:ext uri="{BB962C8B-B14F-4D97-AF65-F5344CB8AC3E}">
        <p14:creationId xmlns:p14="http://schemas.microsoft.com/office/powerpoint/2010/main" val="828357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How it 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3B9F60-7A5E-4704-BA5C-C32F56464CC9}"/>
              </a:ext>
            </a:extLst>
          </p:cNvPr>
          <p:cNvSpPr txBox="1"/>
          <p:nvPr/>
        </p:nvSpPr>
        <p:spPr>
          <a:xfrm>
            <a:off x="87220" y="1534546"/>
            <a:ext cx="5819447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AU" sz="2400" dirty="0">
                <a:solidFill>
                  <a:schemeClr val="tx2"/>
                </a:solidFill>
                <a:latin typeface="Arial"/>
                <a:ea typeface="Arial" charset="0"/>
                <a:cs typeface="Arial"/>
              </a:rPr>
              <a:t>Real-time fatigue &amp; distraction detection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400" dirty="0">
                <a:solidFill>
                  <a:schemeClr val="tx2"/>
                </a:solidFill>
                <a:latin typeface="Arial"/>
                <a:cs typeface="Arial"/>
              </a:rPr>
              <a:t>Real-time in-cab alerts (audio/vibration)</a:t>
            </a:r>
          </a:p>
          <a:p>
            <a:endParaRPr lang="en-AU" dirty="0">
              <a:cs typeface="Calibri" panose="020F0502020204030204"/>
            </a:endParaRPr>
          </a:p>
          <a:p>
            <a:pPr marL="285750" indent="-285750">
              <a:buFont typeface="Wingdings" charset="2"/>
              <a:buChar char="ü"/>
            </a:pPr>
            <a:endParaRPr lang="en-AU" dirty="0">
              <a:cs typeface="Calibri" panose="020F050202020403020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E773A55-A771-4BB8-9F2A-3EE834825587}"/>
              </a:ext>
            </a:extLst>
          </p:cNvPr>
          <p:cNvSpPr txBox="1"/>
          <p:nvPr/>
        </p:nvSpPr>
        <p:spPr>
          <a:xfrm>
            <a:off x="6610873" y="1526772"/>
            <a:ext cx="5523977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AU" sz="2400" dirty="0">
                <a:solidFill>
                  <a:schemeClr val="tx2"/>
                </a:solidFill>
                <a:latin typeface="Arial"/>
                <a:cs typeface="Arial"/>
              </a:rPr>
              <a:t>Real-time fatigue &amp; distraction event validation</a:t>
            </a:r>
            <a:endParaRPr lang="en-US" sz="2400">
              <a:solidFill>
                <a:schemeClr val="tx2"/>
              </a:solidFill>
              <a:latin typeface="Arial"/>
              <a:cs typeface="Arial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AU" sz="2400" dirty="0">
                <a:solidFill>
                  <a:schemeClr val="tx2"/>
                </a:solidFill>
                <a:latin typeface="Arial"/>
                <a:cs typeface="Arial"/>
              </a:rPr>
              <a:t>Real-time intervention within minutes</a:t>
            </a:r>
          </a:p>
          <a:p>
            <a:endParaRPr lang="en-AU" dirty="0">
              <a:cs typeface="Calibri" panose="020F0502020204030204"/>
            </a:endParaRPr>
          </a:p>
          <a:p>
            <a:pPr marL="285750" indent="-285750">
              <a:buFont typeface="Wingdings" charset="2"/>
              <a:buChar char="ü"/>
            </a:pPr>
            <a:endParaRPr lang="en-AU" dirty="0"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0309A1-D50C-4E38-8FF9-22618C2FA37B}"/>
              </a:ext>
            </a:extLst>
          </p:cNvPr>
          <p:cNvSpPr txBox="1"/>
          <p:nvPr/>
        </p:nvSpPr>
        <p:spPr>
          <a:xfrm>
            <a:off x="10621108" y="3938954"/>
            <a:ext cx="928467" cy="752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445E3E-E5BD-4F0D-B49D-A89AE921F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5227"/>
            <a:ext cx="12192000" cy="326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61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04295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Fatigue Intervention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338DF8-8B7F-4376-B5AF-AAB47F7BDDC7}"/>
              </a:ext>
            </a:extLst>
          </p:cNvPr>
          <p:cNvSpPr txBox="1"/>
          <p:nvPr/>
        </p:nvSpPr>
        <p:spPr>
          <a:xfrm>
            <a:off x="3817406" y="6450897"/>
            <a:ext cx="3366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Note: These videos are not for redistribution in any form.</a:t>
            </a:r>
          </a:p>
        </p:txBody>
      </p:sp>
      <p:pic>
        <p:nvPicPr>
          <p:cNvPr id="7" name="Fatigue Danger 13">
            <a:hlinkClick r:id="" action="ppaction://media"/>
            <a:extLst>
              <a:ext uri="{FF2B5EF4-FFF2-40B4-BE49-F238E27FC236}">
                <a16:creationId xmlns:a16="http://schemas.microsoft.com/office/drawing/2014/main" id="{FCB38CEA-91A4-459D-9399-2E03791D56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126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2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404295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Fatigue Intervention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14C05E-872C-4F6E-BA4F-462F493D69CC}"/>
              </a:ext>
            </a:extLst>
          </p:cNvPr>
          <p:cNvSpPr txBox="1"/>
          <p:nvPr/>
        </p:nvSpPr>
        <p:spPr>
          <a:xfrm>
            <a:off x="3817406" y="6450897"/>
            <a:ext cx="3366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Note: These videos are not for redistribution in any form.</a:t>
            </a:r>
          </a:p>
        </p:txBody>
      </p:sp>
      <p:pic>
        <p:nvPicPr>
          <p:cNvPr id="6" name="Fatigue Danger 14">
            <a:hlinkClick r:id="" action="ppaction://media"/>
            <a:extLst>
              <a:ext uri="{FF2B5EF4-FFF2-40B4-BE49-F238E27FC236}">
                <a16:creationId xmlns:a16="http://schemas.microsoft.com/office/drawing/2014/main" id="{A9966031-068B-4C60-AFE1-0344CCA6D7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404295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Distraction Intervention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7406" y="6450897"/>
            <a:ext cx="3366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Note: These videos are not for redistribution in any form.</a:t>
            </a:r>
          </a:p>
        </p:txBody>
      </p:sp>
      <p:pic>
        <p:nvPicPr>
          <p:cNvPr id="8" name="Fatigue Danger Cole">
            <a:hlinkClick r:id="" action="ppaction://media"/>
            <a:extLst>
              <a:ext uri="{FF2B5EF4-FFF2-40B4-BE49-F238E27FC236}">
                <a16:creationId xmlns:a16="http://schemas.microsoft.com/office/drawing/2014/main" id="{4E566A66-A9F1-4C87-B498-119A326C7A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8126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2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63" y="327478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Daily &amp; Weekly Reports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897" y="1681457"/>
            <a:ext cx="893445" cy="10947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4506" y="1565649"/>
            <a:ext cx="350234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Daily &amp; weekly reports provide data on:</a:t>
            </a:r>
          </a:p>
          <a:p>
            <a:endParaRPr lang="en-AU" sz="20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Events by day 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Driver behaviour performance by vehicle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No. of events by hour of day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Duration/speed of events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Events by GPS location 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Field of view exceptions</a:t>
            </a:r>
          </a:p>
          <a:p>
            <a:pPr marL="285750" indent="-285750">
              <a:buFont typeface="Wingdings" charset="2"/>
              <a:buChar char="ü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Diagnostic Data </a:t>
            </a:r>
          </a:p>
          <a:p>
            <a:endParaRPr lang="en-AU" dirty="0"/>
          </a:p>
          <a:p>
            <a:pPr marL="285750" indent="-285750">
              <a:buFont typeface="Wingdings" charset="2"/>
              <a:buChar char="ü"/>
            </a:pPr>
            <a:endParaRPr lang="en-AU" dirty="0"/>
          </a:p>
        </p:txBody>
      </p:sp>
      <p:grpSp>
        <p:nvGrpSpPr>
          <p:cNvPr id="10" name="Group 9"/>
          <p:cNvGrpSpPr/>
          <p:nvPr/>
        </p:nvGrpSpPr>
        <p:grpSpPr>
          <a:xfrm>
            <a:off x="5900737" y="1307261"/>
            <a:ext cx="5200651" cy="4868378"/>
            <a:chOff x="5900737" y="1307261"/>
            <a:chExt cx="5200651" cy="4868378"/>
          </a:xfrm>
        </p:grpSpPr>
        <p:grpSp>
          <p:nvGrpSpPr>
            <p:cNvPr id="8" name="Group 7"/>
            <p:cNvGrpSpPr/>
            <p:nvPr/>
          </p:nvGrpSpPr>
          <p:grpSpPr>
            <a:xfrm>
              <a:off x="5900737" y="1307261"/>
              <a:ext cx="5200651" cy="4868378"/>
              <a:chOff x="5900737" y="1307261"/>
              <a:chExt cx="5200651" cy="486837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900737" y="1307261"/>
                <a:ext cx="5200651" cy="4868378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20263" y="1307261"/>
                <a:ext cx="1219200" cy="516777"/>
              </a:xfrm>
              <a:prstGeom prst="rect">
                <a:avLst/>
              </a:prstGeom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0737" y="1984080"/>
              <a:ext cx="2095500" cy="244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8028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281" y="382723"/>
            <a:ext cx="3648075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Guardian Live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6675" y="1410035"/>
            <a:ext cx="43021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Discover more about your drivers behaviour by looking into individual events: </a:t>
            </a:r>
          </a:p>
          <a:p>
            <a:endParaRPr lang="en-AU" sz="200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Time &amp; Date of event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Location 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Speed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Distance travelled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Duration 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Duration in trip since departure</a:t>
            </a:r>
          </a:p>
          <a:p>
            <a:pPr marL="285750" indent="-285750">
              <a:buFont typeface="Arial" charset="0"/>
              <a:buChar char="•"/>
            </a:pPr>
            <a:r>
              <a:rPr lang="en-AU" sz="20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Driver facing &amp; forward facing footage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38281" y="1281448"/>
            <a:ext cx="6786562" cy="4873625"/>
            <a:chOff x="638281" y="1281448"/>
            <a:chExt cx="6786562" cy="4873625"/>
          </a:xfrm>
        </p:grpSpPr>
        <p:grpSp>
          <p:nvGrpSpPr>
            <p:cNvPr id="10" name="Group 9"/>
            <p:cNvGrpSpPr/>
            <p:nvPr/>
          </p:nvGrpSpPr>
          <p:grpSpPr>
            <a:xfrm>
              <a:off x="638281" y="1281448"/>
              <a:ext cx="6786562" cy="4873625"/>
              <a:chOff x="638281" y="1281448"/>
              <a:chExt cx="6786562" cy="4873625"/>
            </a:xfrm>
          </p:grpSpPr>
          <p:pic>
            <p:nvPicPr>
              <p:cNvPr id="9" name="Picture 8"/>
              <p:cNvPicPr/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38281" y="1281448"/>
                <a:ext cx="6786562" cy="4873625"/>
              </a:xfrm>
              <a:prstGeom prst="rect">
                <a:avLst/>
              </a:prstGeom>
              <a:ln w="9525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8281" y="3568390"/>
                <a:ext cx="1123103" cy="133815"/>
              </a:xfrm>
              <a:prstGeom prst="rect">
                <a:avLst/>
              </a:prstGeom>
            </p:spPr>
          </p:pic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281" y="3962301"/>
              <a:ext cx="2094409" cy="2943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4692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710" y="399625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Message Queue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5739" y="1297352"/>
            <a:ext cx="11319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tx2"/>
                </a:solidFill>
              </a:rPr>
              <a:t>Display Guardian data in your telematics provider’s interface with our secure message queue service.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84450" y="5532804"/>
            <a:ext cx="2029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Event confirmed at 24/7 Guardian Center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06370" y="5530015"/>
            <a:ext cx="2581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Messages are received &amp; URL provided for media retrieval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DA7D81E-F2EB-406E-80E9-831048337111}"/>
              </a:ext>
            </a:extLst>
          </p:cNvPr>
          <p:cNvGrpSpPr/>
          <p:nvPr/>
        </p:nvGrpSpPr>
        <p:grpSpPr>
          <a:xfrm>
            <a:off x="791792" y="1722143"/>
            <a:ext cx="10611595" cy="4140193"/>
            <a:chOff x="791792" y="1722143"/>
            <a:chExt cx="10611595" cy="4140193"/>
          </a:xfrm>
        </p:grpSpPr>
        <p:cxnSp>
          <p:nvCxnSpPr>
            <p:cNvPr id="19" name="Straight Connector 18"/>
            <p:cNvCxnSpPr>
              <a:cxnSpLocks/>
              <a:stCxn id="6" idx="2"/>
              <a:endCxn id="15" idx="0"/>
            </p:cNvCxnSpPr>
            <p:nvPr/>
          </p:nvCxnSpPr>
          <p:spPr>
            <a:xfrm>
              <a:off x="1354009" y="2611630"/>
              <a:ext cx="0" cy="729022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10083026" y="2961285"/>
              <a:ext cx="1169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Telematics Data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1713" y="1769125"/>
              <a:ext cx="744592" cy="84250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-2294"/>
            <a:stretch/>
          </p:blipFill>
          <p:spPr>
            <a:xfrm>
              <a:off x="1045739" y="4576660"/>
              <a:ext cx="616541" cy="936468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3326854-FFF6-4217-B5AF-3AF3B72635B4}"/>
                </a:ext>
              </a:extLst>
            </p:cNvPr>
            <p:cNvGrpSpPr/>
            <p:nvPr/>
          </p:nvGrpSpPr>
          <p:grpSpPr>
            <a:xfrm>
              <a:off x="9932644" y="4596336"/>
              <a:ext cx="1470743" cy="1266000"/>
              <a:chOff x="9699434" y="4596336"/>
              <a:chExt cx="1470743" cy="1266000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9699434" y="5554559"/>
                <a:ext cx="14707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dirty="0">
                    <a:solidFill>
                      <a:schemeClr val="tx2"/>
                    </a:solidFill>
                    <a:latin typeface="Arial" charset="0"/>
                    <a:ea typeface="Arial" charset="0"/>
                    <a:cs typeface="Arial" charset="0"/>
                  </a:rPr>
                  <a:t>Client database</a:t>
                </a: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2294"/>
              <a:stretch/>
            </p:blipFill>
            <p:spPr>
              <a:xfrm>
                <a:off x="10126535" y="4596336"/>
                <a:ext cx="616541" cy="936468"/>
              </a:xfrm>
              <a:prstGeom prst="rect">
                <a:avLst/>
              </a:prstGeom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-2294"/>
            <a:stretch/>
          </p:blipFill>
          <p:spPr>
            <a:xfrm>
              <a:off x="5530480" y="1722143"/>
              <a:ext cx="616541" cy="93646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91792" y="5506576"/>
              <a:ext cx="12589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400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SM database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42248" y="3340652"/>
              <a:ext cx="10235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Guardian event data</a:t>
              </a:r>
            </a:p>
          </p:txBody>
        </p:sp>
        <p:cxnSp>
          <p:nvCxnSpPr>
            <p:cNvPr id="20" name="Straight Connector 19"/>
            <p:cNvCxnSpPr>
              <a:cxnSpLocks/>
              <a:stCxn id="15" idx="2"/>
              <a:endCxn id="7" idx="0"/>
            </p:cNvCxnSpPr>
            <p:nvPr/>
          </p:nvCxnSpPr>
          <p:spPr>
            <a:xfrm>
              <a:off x="1354009" y="3863872"/>
              <a:ext cx="1" cy="712788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  <a:stCxn id="6" idx="3"/>
              <a:endCxn id="25" idx="1"/>
            </p:cNvCxnSpPr>
            <p:nvPr/>
          </p:nvCxnSpPr>
          <p:spPr>
            <a:xfrm>
              <a:off x="1726305" y="2190378"/>
              <a:ext cx="1199342" cy="0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925647" y="2036489"/>
              <a:ext cx="14705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Telematics Data</a:t>
              </a:r>
            </a:p>
          </p:txBody>
        </p:sp>
        <p:cxnSp>
          <p:nvCxnSpPr>
            <p:cNvPr id="26" name="Straight Connector 25"/>
            <p:cNvCxnSpPr>
              <a:cxnSpLocks/>
              <a:stCxn id="25" idx="3"/>
              <a:endCxn id="9" idx="1"/>
            </p:cNvCxnSpPr>
            <p:nvPr/>
          </p:nvCxnSpPr>
          <p:spPr>
            <a:xfrm flipV="1">
              <a:off x="4396154" y="2190377"/>
              <a:ext cx="1134326" cy="1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cxnSpLocks/>
            </p:cNvCxnSpPr>
            <p:nvPr/>
          </p:nvCxnSpPr>
          <p:spPr>
            <a:xfrm>
              <a:off x="6267252" y="2230596"/>
              <a:ext cx="4400764" cy="9548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cxnSpLocks/>
              <a:endCxn id="36" idx="0"/>
            </p:cNvCxnSpPr>
            <p:nvPr/>
          </p:nvCxnSpPr>
          <p:spPr>
            <a:xfrm flipH="1">
              <a:off x="10668015" y="2240144"/>
              <a:ext cx="1" cy="721141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cxnSpLocks/>
              <a:stCxn id="36" idx="2"/>
              <a:endCxn id="8" idx="0"/>
            </p:cNvCxnSpPr>
            <p:nvPr/>
          </p:nvCxnSpPr>
          <p:spPr>
            <a:xfrm>
              <a:off x="10668015" y="3484505"/>
              <a:ext cx="1" cy="1111831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cxnSpLocks/>
            </p:cNvCxnSpPr>
            <p:nvPr/>
          </p:nvCxnSpPr>
          <p:spPr>
            <a:xfrm flipV="1">
              <a:off x="1662280" y="2577101"/>
              <a:ext cx="3782391" cy="2664858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75514" y="4575396"/>
              <a:ext cx="1046958" cy="922037"/>
            </a:xfrm>
            <a:prstGeom prst="rect">
              <a:avLst/>
            </a:prstGeom>
          </p:spPr>
        </p:pic>
        <p:cxnSp>
          <p:nvCxnSpPr>
            <p:cNvPr id="34" name="Straight Connector 33"/>
            <p:cNvCxnSpPr>
              <a:cxnSpLocks/>
            </p:cNvCxnSpPr>
            <p:nvPr/>
          </p:nvCxnSpPr>
          <p:spPr>
            <a:xfrm flipV="1">
              <a:off x="1708935" y="5312177"/>
              <a:ext cx="2432242" cy="28583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/>
            <p:cNvGrpSpPr/>
            <p:nvPr/>
          </p:nvGrpSpPr>
          <p:grpSpPr>
            <a:xfrm>
              <a:off x="6743693" y="4952776"/>
              <a:ext cx="977678" cy="552200"/>
              <a:chOff x="5985036" y="5811914"/>
              <a:chExt cx="575508" cy="332073"/>
            </a:xfrm>
          </p:grpSpPr>
          <p:sp>
            <p:nvSpPr>
              <p:cNvPr id="40" name="Rectangle 39"/>
              <p:cNvSpPr/>
              <p:nvPr/>
            </p:nvSpPr>
            <p:spPr>
              <a:xfrm rot="20402671">
                <a:off x="6083153" y="5811914"/>
                <a:ext cx="477391" cy="28701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200"/>
                <a:endParaRPr lang="en-A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1" name="Isosceles Triangle 26"/>
              <p:cNvSpPr/>
              <p:nvPr/>
            </p:nvSpPr>
            <p:spPr>
              <a:xfrm rot="9602671">
                <a:off x="6071744" y="5815906"/>
                <a:ext cx="454912" cy="158342"/>
              </a:xfrm>
              <a:prstGeom prst="triangle">
                <a:avLst>
                  <a:gd name="adj" fmla="val 50032"/>
                </a:avLst>
              </a:prstGeom>
              <a:solidFill>
                <a:schemeClr val="bg1"/>
              </a:solidFill>
              <a:ln w="127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200"/>
                <a:endParaRPr lang="en-AU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 rot="20373884">
                <a:off x="5985036" y="5976540"/>
                <a:ext cx="277625" cy="167447"/>
                <a:chOff x="6738649" y="2712291"/>
                <a:chExt cx="651248" cy="388942"/>
              </a:xfrm>
            </p:grpSpPr>
            <p:sp>
              <p:nvSpPr>
                <p:cNvPr id="43" name="Arrow: Right 28"/>
                <p:cNvSpPr/>
                <p:nvPr/>
              </p:nvSpPr>
              <p:spPr>
                <a:xfrm>
                  <a:off x="6833530" y="2712291"/>
                  <a:ext cx="556367" cy="388942"/>
                </a:xfrm>
                <a:prstGeom prst="rightArrow">
                  <a:avLst>
                    <a:gd name="adj1" fmla="val 64569"/>
                    <a:gd name="adj2" fmla="val 50000"/>
                  </a:avLst>
                </a:prstGeom>
                <a:solidFill>
                  <a:schemeClr val="bg1"/>
                </a:solidFill>
                <a:ln w="1270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457200"/>
                  <a:endParaRPr lang="en-A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6787167" y="2766362"/>
                  <a:ext cx="0" cy="2808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6738649" y="2766362"/>
                  <a:ext cx="0" cy="280800"/>
                </a:xfrm>
                <a:prstGeom prst="line">
                  <a:avLst/>
                </a:prstGeom>
                <a:ln w="1270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6" name="Straight Connector 45"/>
            <p:cNvCxnSpPr>
              <a:cxnSpLocks/>
            </p:cNvCxnSpPr>
            <p:nvPr/>
          </p:nvCxnSpPr>
          <p:spPr>
            <a:xfrm>
              <a:off x="5301762" y="5311432"/>
              <a:ext cx="1281777" cy="12748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cxnSpLocks/>
            </p:cNvCxnSpPr>
            <p:nvPr/>
          </p:nvCxnSpPr>
          <p:spPr>
            <a:xfrm>
              <a:off x="7974623" y="5311432"/>
              <a:ext cx="2249236" cy="0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1848672" y="3953737"/>
              <a:ext cx="4601858" cy="1288222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85842" y="2975999"/>
              <a:ext cx="2342639" cy="869119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6425695" y="3921850"/>
              <a:ext cx="300039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Have direct access to data through Guardian Live &amp; telematics data via your telematics providers website. 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233092" y="2680614"/>
              <a:ext cx="125894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Telematics providers database</a:t>
              </a:r>
            </a:p>
          </p:txBody>
        </p:sp>
        <p:cxnSp>
          <p:nvCxnSpPr>
            <p:cNvPr id="69" name="Straight Connector 68"/>
            <p:cNvCxnSpPr>
              <a:cxnSpLocks/>
            </p:cNvCxnSpPr>
            <p:nvPr/>
          </p:nvCxnSpPr>
          <p:spPr>
            <a:xfrm>
              <a:off x="6267252" y="2344266"/>
              <a:ext cx="908827" cy="591116"/>
            </a:xfrm>
            <a:prstGeom prst="line">
              <a:avLst/>
            </a:prstGeom>
            <a:ln w="19050">
              <a:solidFill>
                <a:schemeClr val="accent1">
                  <a:lumMod val="40000"/>
                  <a:lumOff val="6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3318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228" y="385871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The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4714" y="1298329"/>
            <a:ext cx="578031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b="1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BACKGROUND</a:t>
            </a:r>
          </a:p>
          <a:p>
            <a:pPr defTabSz="914400">
              <a:defRPr/>
            </a:pPr>
            <a:endParaRPr lang="en-US" b="1" kern="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defTabSz="914400">
              <a:defRPr/>
            </a:pPr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The paper evaluates the impact of real-time alerts in reducing fatigue events in long haul vehicles, using Guardian.</a:t>
            </a:r>
          </a:p>
          <a:p>
            <a:pPr defTabSz="914400">
              <a:defRPr/>
            </a:pPr>
            <a:endParaRPr lang="en-US" kern="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914400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3 long haul trucking companies in South Africa are examined. 49 trucks were examined in total over a 5 month period.</a:t>
            </a:r>
          </a:p>
          <a:p>
            <a:pPr marL="285750" indent="-285750" defTabSz="914400">
              <a:buFont typeface="Arial" charset="0"/>
              <a:buChar char="•"/>
              <a:defRPr/>
            </a:pPr>
            <a:endParaRPr lang="en-US" kern="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914400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In the observation period no alerts were activated however data was recorded when the driver experienced a fatigue event.</a:t>
            </a:r>
          </a:p>
          <a:p>
            <a:pPr marL="285750" indent="-285750" defTabSz="914400">
              <a:buFont typeface="Arial" charset="0"/>
              <a:buChar char="•"/>
              <a:defRPr/>
            </a:pPr>
            <a:endParaRPr lang="en-US" kern="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pPr marL="285750" indent="-285750" defTabSz="914400">
              <a:buClr>
                <a:schemeClr val="accent2"/>
              </a:buClr>
              <a:buFont typeface="Arial" charset="0"/>
              <a:buChar char="•"/>
              <a:defRPr/>
            </a:pPr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In the intervention period, when the technology detected a fatigue event, real-time alerts were provided to the driver and employer.</a:t>
            </a:r>
          </a:p>
          <a:p>
            <a:pPr defTabSz="914400">
              <a:defRPr/>
            </a:pPr>
            <a:endParaRPr lang="en-US" kern="0" dirty="0">
              <a:solidFill>
                <a:schemeClr val="tx2"/>
              </a:solidFill>
            </a:endParaRPr>
          </a:p>
          <a:p>
            <a:pPr defTabSz="914400">
              <a:defRPr/>
            </a:pPr>
            <a:endParaRPr lang="en-US" kern="0" dirty="0">
              <a:solidFill>
                <a:schemeClr val="tx2"/>
              </a:solidFill>
            </a:endParaRPr>
          </a:p>
          <a:p>
            <a:pPr defTabSz="914400">
              <a:defRPr/>
            </a:pPr>
            <a:endParaRPr lang="en-US" kern="0" dirty="0">
              <a:solidFill>
                <a:prstClr val="white"/>
              </a:solidFill>
            </a:endParaRPr>
          </a:p>
          <a:p>
            <a:pPr defTabSz="914400">
              <a:defRPr/>
            </a:pPr>
            <a:endParaRPr lang="en-US" kern="0" dirty="0">
              <a:solidFill>
                <a:prstClr val="white"/>
              </a:solidFill>
            </a:endParaRPr>
          </a:p>
          <a:p>
            <a:pPr defTabSz="914400">
              <a:defRPr/>
            </a:pPr>
            <a:r>
              <a:rPr lang="en-US" kern="0" dirty="0">
                <a:solidFill>
                  <a:prstClr val="white"/>
                </a:solidFill>
              </a:rPr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5030" y="1"/>
            <a:ext cx="6064268" cy="624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4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Key Results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18" y="1853880"/>
            <a:ext cx="28739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90%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028576" y="2236364"/>
            <a:ext cx="6350" cy="804693"/>
          </a:xfrm>
          <a:prstGeom prst="straightConnector1">
            <a:avLst/>
          </a:prstGeom>
          <a:ln w="47625">
            <a:solidFill>
              <a:schemeClr val="accent2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01922" y="3174430"/>
            <a:ext cx="26066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Using Guardian’s real-time alerts, long haul fleets can reduce fatigue events by </a:t>
            </a:r>
            <a:r>
              <a:rPr lang="en-US" b="1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upwards of 90%.</a:t>
            </a:r>
          </a:p>
          <a:p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4951610" y="1853880"/>
            <a:ext cx="274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x11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8775" y="3174430"/>
            <a:ext cx="2606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Fatigue events occurred </a:t>
            </a:r>
            <a:r>
              <a:rPr lang="en-US" b="1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11 times higher </a:t>
            </a:r>
            <a:r>
              <a:rPr lang="en-US" kern="0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in the observation period on a per distance travelled rate. </a:t>
            </a:r>
          </a:p>
          <a:p>
            <a:endParaRPr lang="en-AU" dirty="0"/>
          </a:p>
        </p:txBody>
      </p:sp>
      <p:sp>
        <p:nvSpPr>
          <p:cNvPr id="16" name="TextBox 15"/>
          <p:cNvSpPr txBox="1"/>
          <p:nvPr/>
        </p:nvSpPr>
        <p:spPr>
          <a:xfrm>
            <a:off x="8651873" y="1853880"/>
            <a:ext cx="27019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 b="1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90%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8515643" y="2236364"/>
            <a:ext cx="6350" cy="804693"/>
          </a:xfrm>
          <a:prstGeom prst="straightConnector1">
            <a:avLst/>
          </a:prstGeom>
          <a:ln w="47625">
            <a:solidFill>
              <a:schemeClr val="accent2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625680" y="3174430"/>
            <a:ext cx="27281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AU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For the number of operating days, the time spent in vehicle, and distance travelled there was a reduction in fatigue by </a:t>
            </a:r>
            <a:r>
              <a:rPr lang="en-AU" b="1" dirty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rPr>
              <a:t>more than 90%</a:t>
            </a:r>
            <a:endParaRPr lang="en-US" b="1" kern="0" dirty="0">
              <a:solidFill>
                <a:schemeClr val="tx2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6640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77" y="361182"/>
            <a:ext cx="10515600" cy="638629"/>
          </a:xfrm>
        </p:spPr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Scientifically Proven Results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2820580"/>
              </p:ext>
            </p:extLst>
          </p:nvPr>
        </p:nvGraphicFramePr>
        <p:xfrm>
          <a:off x="530834" y="1267472"/>
          <a:ext cx="5483104" cy="3870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85006" y="5009084"/>
            <a:ext cx="4321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AU" sz="54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93.6%</a:t>
            </a:r>
          </a:p>
          <a:p>
            <a:pPr defTabSz="914400"/>
            <a:r>
              <a:rPr lang="en-AU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Reduction in fatigue events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6175479"/>
              </p:ext>
            </p:extLst>
          </p:nvPr>
        </p:nvGraphicFramePr>
        <p:xfrm>
          <a:off x="6306202" y="1267472"/>
          <a:ext cx="5310268" cy="3870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9857" y="5009084"/>
            <a:ext cx="3493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AU" sz="5400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93.2%</a:t>
            </a:r>
          </a:p>
          <a:p>
            <a:pPr defTabSz="914400"/>
            <a:r>
              <a:rPr lang="en-AU" dirty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rPr>
              <a:t>Reduction in fatigue events</a:t>
            </a:r>
          </a:p>
        </p:txBody>
      </p:sp>
    </p:spTree>
    <p:extLst>
      <p:ext uri="{BB962C8B-B14F-4D97-AF65-F5344CB8AC3E}">
        <p14:creationId xmlns:p14="http://schemas.microsoft.com/office/powerpoint/2010/main" val="884614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2"/>
                </a:solidFill>
              </a:rPr>
              <a:t>Case Studies</a:t>
            </a:r>
          </a:p>
        </p:txBody>
      </p:sp>
      <p:pic>
        <p:nvPicPr>
          <p:cNvPr id="11" name="Picture 10" descr="A picture containing light, small, table, sitting&#10;&#10;Description automatically generated">
            <a:extLst>
              <a:ext uri="{FF2B5EF4-FFF2-40B4-BE49-F238E27FC236}">
                <a16:creationId xmlns:a16="http://schemas.microsoft.com/office/drawing/2014/main" id="{AFC69747-CF1C-434F-A836-BB75EF30B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63697"/>
            <a:ext cx="4705278" cy="47052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E995F8-FA44-479F-9BA7-126C65C37F09}"/>
              </a:ext>
            </a:extLst>
          </p:cNvPr>
          <p:cNvSpPr txBox="1"/>
          <p:nvPr/>
        </p:nvSpPr>
        <p:spPr>
          <a:xfrm>
            <a:off x="1538654" y="2853232"/>
            <a:ext cx="29699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4D4D4F"/>
                </a:solidFill>
              </a:rPr>
              <a:t>Since we have implemented the Guardian System, it has reduced our fatigue risk dramatically.</a:t>
            </a:r>
          </a:p>
          <a:p>
            <a:endParaRPr lang="en-US" i="1" dirty="0">
              <a:solidFill>
                <a:srgbClr val="4D4D4F"/>
              </a:solidFill>
            </a:endParaRPr>
          </a:p>
          <a:p>
            <a:r>
              <a:rPr lang="en-US" sz="1500" dirty="0" err="1">
                <a:solidFill>
                  <a:srgbClr val="4D4D4F"/>
                </a:solidFill>
              </a:rPr>
              <a:t>Loutrans</a:t>
            </a:r>
            <a:endParaRPr lang="en-ZA" sz="1500" dirty="0">
              <a:solidFill>
                <a:srgbClr val="4D4D4F"/>
              </a:solidFill>
            </a:endParaRPr>
          </a:p>
        </p:txBody>
      </p:sp>
      <p:pic>
        <p:nvPicPr>
          <p:cNvPr id="12" name="Picture 11" descr="A picture containing light, small, table, sitting&#10;&#10;Description automatically generated">
            <a:extLst>
              <a:ext uri="{FF2B5EF4-FFF2-40B4-BE49-F238E27FC236}">
                <a16:creationId xmlns:a16="http://schemas.microsoft.com/office/drawing/2014/main" id="{45668D91-9A36-4504-98FF-FAF6B474B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8" y="0"/>
            <a:ext cx="4705278" cy="47052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E8064C-F795-4609-9CDF-408136544550}"/>
              </a:ext>
            </a:extLst>
          </p:cNvPr>
          <p:cNvSpPr txBox="1"/>
          <p:nvPr/>
        </p:nvSpPr>
        <p:spPr>
          <a:xfrm>
            <a:off x="6648522" y="1163697"/>
            <a:ext cx="2969922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4D4D4F"/>
                </a:solidFill>
              </a:rPr>
              <a:t>We have tried and tested a vast product range of driver camera systems but none were sufficient with regards to a pro-active solution for driver fatigue, until we found Guardian.</a:t>
            </a:r>
          </a:p>
          <a:p>
            <a:endParaRPr lang="en-US" i="1" dirty="0">
              <a:solidFill>
                <a:srgbClr val="4D4D4F"/>
              </a:solidFill>
            </a:endParaRPr>
          </a:p>
          <a:p>
            <a:r>
              <a:rPr lang="en-US" sz="1500" dirty="0">
                <a:solidFill>
                  <a:srgbClr val="4D4D4F"/>
                </a:solidFill>
              </a:rPr>
              <a:t>Phoenix K9 Security</a:t>
            </a:r>
            <a:endParaRPr lang="en-ZA" sz="1500" dirty="0">
              <a:solidFill>
                <a:srgbClr val="4D4D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25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90FD-934B-41EB-B6DC-346AC203D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0407"/>
            <a:ext cx="10515600" cy="638629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40952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eeing Macines Guardian">
      <a:dk1>
        <a:srgbClr val="000000"/>
      </a:dk1>
      <a:lt1>
        <a:srgbClr val="FFFFFF"/>
      </a:lt1>
      <a:dk2>
        <a:srgbClr val="4D4D4F"/>
      </a:dk2>
      <a:lt2>
        <a:srgbClr val="E7E6E6"/>
      </a:lt2>
      <a:accent1>
        <a:srgbClr val="878A8F"/>
      </a:accent1>
      <a:accent2>
        <a:srgbClr val="23A6B9"/>
      </a:accent2>
      <a:accent3>
        <a:srgbClr val="75CDDB"/>
      </a:accent3>
      <a:accent4>
        <a:srgbClr val="95B593"/>
      </a:accent4>
      <a:accent5>
        <a:srgbClr val="DBA810"/>
      </a:accent5>
      <a:accent6>
        <a:srgbClr val="E77C22"/>
      </a:accent6>
      <a:hlink>
        <a:srgbClr val="4776EC"/>
      </a:hlink>
      <a:folHlink>
        <a:srgbClr val="00C2F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0F9B3349555745B57DACE50DAA3FFD" ma:contentTypeVersion="5" ma:contentTypeDescription="Create a new document." ma:contentTypeScope="" ma:versionID="74f927f50d576ceeb9b6ea278c4d8e6f">
  <xsd:schema xmlns:xsd="http://www.w3.org/2001/XMLSchema" xmlns:xs="http://www.w3.org/2001/XMLSchema" xmlns:p="http://schemas.microsoft.com/office/2006/metadata/properties" xmlns:ns2="7c403a46-9e52-4684-b62b-b8d69f6ce93c" xmlns:ns3="6fa42e60-7871-479a-8208-4ddc561c43c2" xmlns:ns4="http://schemas.microsoft.com/sharepoint.v3" targetNamespace="http://schemas.microsoft.com/office/2006/metadata/properties" ma:root="true" ma:fieldsID="da8cf42ad7299996accc26342571b739" ns2:_="" ns3:_="" ns4:_="">
    <xsd:import namespace="7c403a46-9e52-4684-b62b-b8d69f6ce93c"/>
    <xsd:import namespace="6fa42e60-7871-479a-8208-4ddc561c43c2"/>
    <xsd:import namespace="http://schemas.microsoft.com/sharepoint.v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4:Category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03a46-9e52-4684-b62b-b8d69f6ce93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a42e60-7871-479a-8208-4ddc561c43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12" nillable="true" ma:displayName="Description" ma:internalName="CategoryDescrip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c403a46-9e52-4684-b62b-b8d69f6ce93c">
      <UserInfo>
        <DisplayName>Grant Grubb</DisplayName>
        <AccountId>258</AccountId>
        <AccountType/>
      </UserInfo>
      <UserInfo>
        <DisplayName>Ivana Dulovic</DisplayName>
        <AccountId>4732</AccountId>
        <AccountType/>
      </UserInfo>
      <UserInfo>
        <DisplayName>Dev Naren</DisplayName>
        <AccountId>754</AccountId>
        <AccountType/>
      </UserInfo>
    </SharedWithUsers>
    <CategoryDescription xmlns="http://schemas.microsoft.com/sharepoint.v3">Standard sales presentation for the Guardian Product. Title slides, blank slides as well as pre-filled slides with Guardian and Seeing Machines information.</CategoryDescription>
  </documentManagement>
</p:properties>
</file>

<file path=customXml/itemProps1.xml><?xml version="1.0" encoding="utf-8"?>
<ds:datastoreItem xmlns:ds="http://schemas.openxmlformats.org/officeDocument/2006/customXml" ds:itemID="{A6B84570-5533-47E5-989C-3C41ACF5D5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5964FE-4102-4968-8A2A-477AC3E487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03a46-9e52-4684-b62b-b8d69f6ce93c"/>
    <ds:schemaRef ds:uri="6fa42e60-7871-479a-8208-4ddc561c43c2"/>
    <ds:schemaRef ds:uri="http://schemas.microsoft.com/sharepoint.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F9FF3B-328A-44E4-B331-2A7A07ECB441}">
  <ds:schemaRefs>
    <ds:schemaRef ds:uri="http://schemas.microsoft.com/office/2006/metadata/properties"/>
    <ds:schemaRef ds:uri="http://schemas.microsoft.com/office/infopath/2007/PartnerControls"/>
    <ds:schemaRef ds:uri="7c403a46-9e52-4684-b62b-b8d69f6ce93c"/>
    <ds:schemaRef ds:uri="http://schemas.microsoft.com/sharepoint.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8840</TotalTime>
  <Words>827</Words>
  <Application>Microsoft Office PowerPoint</Application>
  <PresentationFormat>Widescreen</PresentationFormat>
  <Paragraphs>141</Paragraphs>
  <Slides>20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Flama Condensed Book</vt:lpstr>
      <vt:lpstr>Wingdings</vt:lpstr>
      <vt:lpstr>Office Theme</vt:lpstr>
      <vt:lpstr>PowerPoint Presentation</vt:lpstr>
      <vt:lpstr>Prevent. Protect.</vt:lpstr>
      <vt:lpstr>Prevent Deadly Behaviours </vt:lpstr>
      <vt:lpstr>ABOUT US</vt:lpstr>
      <vt:lpstr>Our history </vt:lpstr>
      <vt:lpstr>The Guardian Difference </vt:lpstr>
      <vt:lpstr>GEN 2 HARDWARE COMPONENTS</vt:lpstr>
      <vt:lpstr>HOW IT WORKS</vt:lpstr>
      <vt:lpstr>How it works</vt:lpstr>
      <vt:lpstr>Fatigue Intervention  </vt:lpstr>
      <vt:lpstr>Fatigue Intervention  </vt:lpstr>
      <vt:lpstr>Distraction Intervention  </vt:lpstr>
      <vt:lpstr>Daily &amp; Weekly Reports</vt:lpstr>
      <vt:lpstr>Guardian Live</vt:lpstr>
      <vt:lpstr>Message Queue</vt:lpstr>
      <vt:lpstr>The Research</vt:lpstr>
      <vt:lpstr>Key Results </vt:lpstr>
      <vt:lpstr>Scientifically Proven Results</vt:lpstr>
      <vt:lpstr>Case Studies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Ellis</dc:creator>
  <cp:lastModifiedBy>Lumay Horgan</cp:lastModifiedBy>
  <cp:revision>321</cp:revision>
  <dcterms:created xsi:type="dcterms:W3CDTF">2017-07-19T04:11:27Z</dcterms:created>
  <dcterms:modified xsi:type="dcterms:W3CDTF">2020-06-22T11:54:43Z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0x010100710F9B3349555745B57DACE50DAA3FFD</vt:lpwstr>
  </property>
  <property fmtid="{D5CDD505-2E9C-101B-9397-08002B2CF9AE}" pid="3" name="AuthorIds_UIVersion_1024">
    <vt:lpwstr>170</vt:lpwstr>
  </property>
</Properties>
</file>